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72" r:id="rId1"/>
    <p:sldMasterId id="2147483784" r:id="rId2"/>
  </p:sldMasterIdLst>
  <p:sldIdLst>
    <p:sldId id="256" r:id="rId3"/>
    <p:sldId id="266" r:id="rId4"/>
    <p:sldId id="265" r:id="rId5"/>
    <p:sldId id="267" r:id="rId6"/>
    <p:sldId id="263" r:id="rId7"/>
    <p:sldId id="268" r:id="rId8"/>
    <p:sldId id="269" r:id="rId9"/>
    <p:sldId id="270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0000"/>
    <a:srgbClr val="1E501A"/>
    <a:srgbClr val="D34DCD"/>
    <a:srgbClr val="008E40"/>
    <a:srgbClr val="C2465B"/>
    <a:srgbClr val="AF6CAC"/>
    <a:srgbClr val="1B9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0" name="Freeform 158"/>
          <p:cNvSpPr>
            <a:spLocks/>
          </p:cNvSpPr>
          <p:nvPr/>
        </p:nvSpPr>
        <p:spPr bwMode="gray">
          <a:xfrm>
            <a:off x="7095067" y="115889"/>
            <a:ext cx="5096933" cy="6765925"/>
          </a:xfrm>
          <a:custGeom>
            <a:avLst/>
            <a:gdLst/>
            <a:ahLst/>
            <a:cxnLst>
              <a:cxn ang="0">
                <a:pos x="882" y="17"/>
              </a:cxn>
              <a:cxn ang="0">
                <a:pos x="2105" y="2560"/>
              </a:cxn>
              <a:cxn ang="0">
                <a:pos x="0" y="4344"/>
              </a:cxn>
              <a:cxn ang="0">
                <a:pos x="1242" y="4352"/>
              </a:cxn>
              <a:cxn ang="0">
                <a:pos x="2336" y="2584"/>
              </a:cxn>
              <a:cxn ang="0">
                <a:pos x="1186" y="0"/>
              </a:cxn>
              <a:cxn ang="0">
                <a:pos x="882" y="17"/>
              </a:cxn>
            </a:cxnLst>
            <a:rect l="0" t="0" r="r" b="b"/>
            <a:pathLst>
              <a:path w="2502" h="4352">
                <a:moveTo>
                  <a:pt x="882" y="17"/>
                </a:moveTo>
                <a:cubicBezTo>
                  <a:pt x="2077" y="287"/>
                  <a:pt x="2361" y="1554"/>
                  <a:pt x="2105" y="2560"/>
                </a:cubicBezTo>
                <a:cubicBezTo>
                  <a:pt x="1849" y="3566"/>
                  <a:pt x="905" y="3993"/>
                  <a:pt x="0" y="4344"/>
                </a:cubicBezTo>
                <a:lnTo>
                  <a:pt x="1242" y="4352"/>
                </a:lnTo>
                <a:cubicBezTo>
                  <a:pt x="1563" y="4096"/>
                  <a:pt x="2205" y="3360"/>
                  <a:pt x="2336" y="2584"/>
                </a:cubicBezTo>
                <a:cubicBezTo>
                  <a:pt x="2468" y="1808"/>
                  <a:pt x="2502" y="416"/>
                  <a:pt x="1186" y="0"/>
                </a:cubicBezTo>
                <a:lnTo>
                  <a:pt x="882" y="17"/>
                </a:lnTo>
                <a:close/>
              </a:path>
            </a:pathLst>
          </a:custGeom>
          <a:gradFill rotWithShape="1">
            <a:gsLst>
              <a:gs pos="0">
                <a:srgbClr val="99FA72">
                  <a:gamma/>
                  <a:tint val="27451"/>
                  <a:invGamma/>
                </a:srgbClr>
              </a:gs>
              <a:gs pos="100000">
                <a:srgbClr val="99FA7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  <a:scene3d>
            <a:camera prst="legacyPerspectiveTopRight"/>
            <a:lightRig rig="legacyFlat4" dir="b"/>
          </a:scene3d>
          <a:sp3d extrusionH="354000" prstMaterial="legacyMetal">
            <a:bevelT w="13500" h="13500" prst="angle"/>
            <a:bevelB w="13500" h="13500" prst="angle"/>
            <a:extrusionClr>
              <a:srgbClr val="258F39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1007533" y="1196975"/>
            <a:ext cx="10464800" cy="4859338"/>
            <a:chOff x="96" y="509"/>
            <a:chExt cx="5328" cy="3567"/>
          </a:xfrm>
        </p:grpSpPr>
        <p:grpSp>
          <p:nvGrpSpPr>
            <p:cNvPr id="3" name="Group 80"/>
            <p:cNvGrpSpPr>
              <a:grpSpLocks/>
            </p:cNvGrpSpPr>
            <p:nvPr/>
          </p:nvGrpSpPr>
          <p:grpSpPr bwMode="auto">
            <a:xfrm>
              <a:off x="252" y="509"/>
              <a:ext cx="630" cy="3548"/>
              <a:chOff x="252" y="509"/>
              <a:chExt cx="630" cy="3548"/>
            </a:xfrm>
          </p:grpSpPr>
          <p:sp>
            <p:nvSpPr>
              <p:cNvPr id="3153" name="Line 81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154" name="Line 82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155" name="Line 83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156" name="Line 8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800"/>
              </a:p>
            </p:txBody>
          </p:sp>
        </p:grpSp>
        <p:grpSp>
          <p:nvGrpSpPr>
            <p:cNvPr id="4" name="Group 85"/>
            <p:cNvGrpSpPr>
              <a:grpSpLocks/>
            </p:cNvGrpSpPr>
            <p:nvPr/>
          </p:nvGrpSpPr>
          <p:grpSpPr bwMode="auto">
            <a:xfrm rot="5400000">
              <a:off x="1162" y="-387"/>
              <a:ext cx="3195" cy="5328"/>
              <a:chOff x="1636" y="772"/>
              <a:chExt cx="3663" cy="4098"/>
            </a:xfrm>
          </p:grpSpPr>
          <p:grpSp>
            <p:nvGrpSpPr>
              <p:cNvPr id="5" name="Group 86"/>
              <p:cNvGrpSpPr>
                <a:grpSpLocks/>
              </p:cNvGrpSpPr>
              <p:nvPr/>
            </p:nvGrpSpPr>
            <p:grpSpPr bwMode="auto">
              <a:xfrm>
                <a:off x="1636" y="783"/>
                <a:ext cx="734" cy="4087"/>
                <a:chOff x="1636" y="783"/>
                <a:chExt cx="734" cy="4087"/>
              </a:xfrm>
            </p:grpSpPr>
            <p:sp>
              <p:nvSpPr>
                <p:cNvPr id="3159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160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1882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161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162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2370" y="818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6" name="Group 91"/>
              <p:cNvGrpSpPr>
                <a:grpSpLocks/>
              </p:cNvGrpSpPr>
              <p:nvPr/>
            </p:nvGrpSpPr>
            <p:grpSpPr bwMode="auto">
              <a:xfrm>
                <a:off x="2606" y="772"/>
                <a:ext cx="734" cy="4087"/>
                <a:chOff x="1636" y="783"/>
                <a:chExt cx="734" cy="4087"/>
              </a:xfrm>
            </p:grpSpPr>
            <p:sp>
              <p:nvSpPr>
                <p:cNvPr id="3164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165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1882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166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167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2370" y="818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7" name="Group 96"/>
              <p:cNvGrpSpPr>
                <a:grpSpLocks/>
              </p:cNvGrpSpPr>
              <p:nvPr/>
            </p:nvGrpSpPr>
            <p:grpSpPr bwMode="auto">
              <a:xfrm>
                <a:off x="3595" y="783"/>
                <a:ext cx="734" cy="4087"/>
                <a:chOff x="1636" y="783"/>
                <a:chExt cx="734" cy="4087"/>
              </a:xfrm>
            </p:grpSpPr>
            <p:sp>
              <p:nvSpPr>
                <p:cNvPr id="3169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170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1882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171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172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2370" y="818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8" name="Group 101"/>
              <p:cNvGrpSpPr>
                <a:grpSpLocks/>
              </p:cNvGrpSpPr>
              <p:nvPr/>
            </p:nvGrpSpPr>
            <p:grpSpPr bwMode="auto">
              <a:xfrm>
                <a:off x="4565" y="772"/>
                <a:ext cx="734" cy="4087"/>
                <a:chOff x="1636" y="783"/>
                <a:chExt cx="734" cy="4087"/>
              </a:xfrm>
            </p:grpSpPr>
            <p:sp>
              <p:nvSpPr>
                <p:cNvPr id="3174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175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1882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176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177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2370" y="818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</p:grpSp>
        <p:grpSp>
          <p:nvGrpSpPr>
            <p:cNvPr id="9" name="Group 10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3179" name="Line 10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180" name="Line 10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181" name="Line 109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182" name="Line 110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800"/>
              </a:p>
            </p:txBody>
          </p:sp>
        </p:grpSp>
        <p:grpSp>
          <p:nvGrpSpPr>
            <p:cNvPr id="10" name="Group 11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3184" name="Line 112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185" name="Line 11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186" name="Line 114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187" name="Line 115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800"/>
              </a:p>
            </p:txBody>
          </p:sp>
        </p:grpSp>
        <p:grpSp>
          <p:nvGrpSpPr>
            <p:cNvPr id="11" name="Group 11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3189" name="Line 11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190" name="Line 11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191" name="Line 119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192" name="Line 120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800"/>
              </a:p>
            </p:txBody>
          </p:sp>
        </p:grpSp>
        <p:grpSp>
          <p:nvGrpSpPr>
            <p:cNvPr id="12" name="Group 121"/>
            <p:cNvGrpSpPr>
              <a:grpSpLocks/>
            </p:cNvGrpSpPr>
            <p:nvPr/>
          </p:nvGrpSpPr>
          <p:grpSpPr bwMode="auto">
            <a:xfrm>
              <a:off x="3659" y="528"/>
              <a:ext cx="630" cy="3548"/>
              <a:chOff x="252" y="509"/>
              <a:chExt cx="630" cy="3548"/>
            </a:xfrm>
          </p:grpSpPr>
          <p:sp>
            <p:nvSpPr>
              <p:cNvPr id="3194" name="Line 122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195" name="Line 12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196" name="Line 124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197" name="Line 125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800"/>
              </a:p>
            </p:txBody>
          </p:sp>
        </p:grpSp>
        <p:grpSp>
          <p:nvGrpSpPr>
            <p:cNvPr id="13" name="Group 12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3199" name="Line 12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200" name="Line 12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201" name="Line 129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202" name="Line 130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800"/>
              </a:p>
            </p:txBody>
          </p:sp>
        </p:grpSp>
      </p:grpSp>
      <p:sp>
        <p:nvSpPr>
          <p:cNvPr id="3126" name="Rectangle 54"/>
          <p:cNvSpPr>
            <a:spLocks noChangeArrowheads="1"/>
          </p:cNvSpPr>
          <p:nvPr/>
        </p:nvSpPr>
        <p:spPr bwMode="gray">
          <a:xfrm>
            <a:off x="1583267" y="5516563"/>
            <a:ext cx="990600" cy="742950"/>
          </a:xfrm>
          <a:prstGeom prst="rect">
            <a:avLst/>
          </a:prstGeom>
          <a:gradFill rotWithShape="1">
            <a:gsLst>
              <a:gs pos="0">
                <a:srgbClr val="99FA72"/>
              </a:gs>
              <a:gs pos="100000">
                <a:srgbClr val="99FA72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3099" name="Freeform 27"/>
          <p:cNvSpPr>
            <a:spLocks/>
          </p:cNvSpPr>
          <p:nvPr/>
        </p:nvSpPr>
        <p:spPr bwMode="gray">
          <a:xfrm>
            <a:off x="114301" y="76201"/>
            <a:ext cx="11969751" cy="5000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5546" y="0"/>
              </a:cxn>
              <a:cxn ang="0">
                <a:pos x="5655" y="84"/>
              </a:cxn>
              <a:cxn ang="0">
                <a:pos x="5649" y="315"/>
              </a:cxn>
              <a:cxn ang="0">
                <a:pos x="1" y="314"/>
              </a:cxn>
              <a:cxn ang="0">
                <a:pos x="0" y="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29804"/>
                  <a:invGamma/>
                  <a:alpha val="77000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ru-RU" sz="1800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152401" y="6610351"/>
            <a:ext cx="11908367" cy="1635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114301" y="609600"/>
            <a:ext cx="11976100" cy="1857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34734" y="3500438"/>
            <a:ext cx="6415617" cy="576262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9033" y="6445250"/>
            <a:ext cx="2940051" cy="317500"/>
          </a:xfrm>
        </p:spPr>
        <p:txBody>
          <a:bodyPr/>
          <a:lstStyle>
            <a:lvl1pPr>
              <a:defRPr/>
            </a:lvl1pPr>
          </a:lstStyle>
          <a:p>
            <a:fld id="{85458319-C4A6-48BC-81B4-999A675ED879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33233" y="6445250"/>
            <a:ext cx="3987800" cy="3175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00952" y="6445250"/>
            <a:ext cx="2940049" cy="317500"/>
          </a:xfrm>
        </p:spPr>
        <p:txBody>
          <a:bodyPr/>
          <a:lstStyle>
            <a:lvl1pPr>
              <a:defRPr/>
            </a:lvl1pPr>
          </a:lstStyle>
          <a:p>
            <a:fld id="{35EA4F16-287F-4A56-8E08-2149879B2E23}" type="slidenum">
              <a:rPr lang="ru-RU" smtClean="0"/>
              <a:t>‹#›</a:t>
            </a:fld>
            <a:endParaRPr lang="ru-RU"/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gray">
          <a:xfrm>
            <a:off x="431800" y="5516563"/>
            <a:ext cx="990600" cy="742950"/>
          </a:xfrm>
          <a:prstGeom prst="rect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gray">
          <a:xfrm>
            <a:off x="431801" y="4652963"/>
            <a:ext cx="988484" cy="742950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9000" y="1700214"/>
            <a:ext cx="8026400" cy="1470025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3149" name="Picture 77" descr="b699cfd5b71900647f3ef56417be1aa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433" y="5461000"/>
            <a:ext cx="1153584" cy="865188"/>
          </a:xfrm>
          <a:prstGeom prst="rect">
            <a:avLst/>
          </a:prstGeom>
          <a:noFill/>
        </p:spPr>
      </p:pic>
      <p:pic>
        <p:nvPicPr>
          <p:cNvPr id="3225" name="Picture 153" descr="j0152694"/>
          <p:cNvPicPr preferRelativeResize="0">
            <a:picLocks noChangeArrowheads="1" noChangeShapeType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513485" y="115889"/>
            <a:ext cx="960967" cy="720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845707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9" grpId="0" animBg="1"/>
      <p:bldP spid="3100" grpId="0" animBg="1"/>
      <p:bldP spid="310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458319-C4A6-48BC-81B4-999A675ED879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A4F16-287F-4A56-8E08-2149879B2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70874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51900" y="238125"/>
            <a:ext cx="2745317" cy="58372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38125"/>
            <a:ext cx="8039100" cy="58372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458319-C4A6-48BC-81B4-999A675ED879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A4F16-287F-4A56-8E08-2149879B2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74279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5458319-C4A6-48BC-81B4-999A675ED879}" type="datetimeFigureOut">
              <a:rPr lang="ru-RU" smtClean="0">
                <a:solidFill>
                  <a:prstClr val="black"/>
                </a:solidFill>
              </a:rPr>
              <a:pPr/>
              <a:t>17.03.2018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5EA4F16-287F-4A56-8E08-2149879B2E2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9445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8319-C4A6-48BC-81B4-999A675ED879}" type="datetimeFigureOut">
              <a:rPr lang="ru-RU" smtClean="0">
                <a:solidFill>
                  <a:prstClr val="black"/>
                </a:solidFill>
              </a:rPr>
              <a:pPr/>
              <a:t>17.03.2018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F16-287F-4A56-8E08-2149879B2E2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051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8319-C4A6-48BC-81B4-999A675ED879}" type="datetimeFigureOut">
              <a:rPr lang="ru-RU" smtClean="0">
                <a:solidFill>
                  <a:prstClr val="black"/>
                </a:solidFill>
              </a:rPr>
              <a:pPr/>
              <a:t>17.03.2018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F16-287F-4A56-8E08-2149879B2E2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9727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8319-C4A6-48BC-81B4-999A675ED879}" type="datetimeFigureOut">
              <a:rPr lang="ru-RU" smtClean="0">
                <a:solidFill>
                  <a:prstClr val="black"/>
                </a:solidFill>
              </a:rPr>
              <a:pPr/>
              <a:t>17.03.2018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F16-287F-4A56-8E08-2149879B2E2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841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8319-C4A6-48BC-81B4-999A675ED879}" type="datetimeFigureOut">
              <a:rPr lang="ru-RU" smtClean="0">
                <a:solidFill>
                  <a:prstClr val="black"/>
                </a:solidFill>
              </a:rPr>
              <a:pPr/>
              <a:t>17.03.2018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F16-287F-4A56-8E08-2149879B2E2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3837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8319-C4A6-48BC-81B4-999A675ED879}" type="datetimeFigureOut">
              <a:rPr lang="ru-RU" smtClean="0">
                <a:solidFill>
                  <a:prstClr val="black"/>
                </a:solidFill>
              </a:rPr>
              <a:pPr/>
              <a:t>17.03.2018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F16-287F-4A56-8E08-2149879B2E2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8597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8319-C4A6-48BC-81B4-999A675ED879}" type="datetimeFigureOut">
              <a:rPr lang="ru-RU" smtClean="0">
                <a:solidFill>
                  <a:prstClr val="black"/>
                </a:solidFill>
              </a:rPr>
              <a:pPr/>
              <a:t>17.03.2018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F16-287F-4A56-8E08-2149879B2E2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4227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8319-C4A6-48BC-81B4-999A675ED879}" type="datetimeFigureOut">
              <a:rPr lang="ru-RU" smtClean="0">
                <a:solidFill>
                  <a:prstClr val="black"/>
                </a:solidFill>
              </a:rPr>
              <a:pPr/>
              <a:t>17.03.2018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F16-287F-4A56-8E08-2149879B2E2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5369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458319-C4A6-48BC-81B4-999A675ED879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A4F16-287F-4A56-8E08-2149879B2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65512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8319-C4A6-48BC-81B4-999A675ED879}" type="datetimeFigureOut">
              <a:rPr lang="ru-RU" smtClean="0">
                <a:solidFill>
                  <a:prstClr val="black"/>
                </a:solidFill>
              </a:rPr>
              <a:pPr/>
              <a:t>17.03.2018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F16-287F-4A56-8E08-2149879B2E2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87928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8319-C4A6-48BC-81B4-999A675ED879}" type="datetimeFigureOut">
              <a:rPr lang="ru-RU" smtClean="0">
                <a:solidFill>
                  <a:prstClr val="black"/>
                </a:solidFill>
              </a:rPr>
              <a:pPr/>
              <a:t>17.03.2018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F16-287F-4A56-8E08-2149879B2E2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88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8319-C4A6-48BC-81B4-999A675ED879}" type="datetimeFigureOut">
              <a:rPr lang="ru-RU" smtClean="0">
                <a:solidFill>
                  <a:prstClr val="black"/>
                </a:solidFill>
              </a:rPr>
              <a:pPr/>
              <a:t>17.03.2018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F16-287F-4A56-8E08-2149879B2E2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275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8319-C4A6-48BC-81B4-999A675ED879}" type="datetimeFigureOut">
              <a:rPr lang="ru-RU" smtClean="0">
                <a:solidFill>
                  <a:prstClr val="black"/>
                </a:solidFill>
              </a:rPr>
              <a:pPr/>
              <a:t>17.03.2018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F16-287F-4A56-8E08-2149879B2E2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15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8319-C4A6-48BC-81B4-999A675ED879}" type="datetimeFigureOut">
              <a:rPr lang="ru-RU" smtClean="0">
                <a:solidFill>
                  <a:prstClr val="black"/>
                </a:solidFill>
              </a:rPr>
              <a:pPr/>
              <a:t>17.03.2018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F16-287F-4A56-8E08-2149879B2E2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666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8319-C4A6-48BC-81B4-999A675ED879}" type="datetimeFigureOut">
              <a:rPr lang="ru-RU" smtClean="0">
                <a:solidFill>
                  <a:prstClr val="black"/>
                </a:solidFill>
              </a:rPr>
              <a:pPr/>
              <a:t>17.03.2018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F16-287F-4A56-8E08-2149879B2E2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052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8319-C4A6-48BC-81B4-999A675ED879}" type="datetimeFigureOut">
              <a:rPr lang="ru-RU" smtClean="0">
                <a:solidFill>
                  <a:prstClr val="black"/>
                </a:solidFill>
              </a:rPr>
              <a:pPr/>
              <a:t>17.03.2018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F16-287F-4A56-8E08-2149879B2E2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7772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8319-C4A6-48BC-81B4-999A675ED879}" type="datetimeFigureOut">
              <a:rPr lang="ru-RU" smtClean="0">
                <a:solidFill>
                  <a:prstClr val="black"/>
                </a:solidFill>
              </a:rPr>
              <a:pPr/>
              <a:t>17.03.2018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F16-287F-4A56-8E08-2149879B2E2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1276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8319-C4A6-48BC-81B4-999A675ED879}" type="datetimeFigureOut">
              <a:rPr lang="ru-RU" smtClean="0">
                <a:solidFill>
                  <a:prstClr val="black"/>
                </a:solidFill>
              </a:rPr>
              <a:pPr/>
              <a:t>17.03.2018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F16-287F-4A56-8E08-2149879B2E2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1079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458319-C4A6-48BC-81B4-999A675ED879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A4F16-287F-4A56-8E08-2149879B2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21463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4417" y="1341439"/>
            <a:ext cx="53848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12417" y="1341439"/>
            <a:ext cx="53848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458319-C4A6-48BC-81B4-999A675ED879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A4F16-287F-4A56-8E08-2149879B2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02647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458319-C4A6-48BC-81B4-999A675ED879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A4F16-287F-4A56-8E08-2149879B2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67572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458319-C4A6-48BC-81B4-999A675ED879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A4F16-287F-4A56-8E08-2149879B2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04391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458319-C4A6-48BC-81B4-999A675ED879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A4F16-287F-4A56-8E08-2149879B2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98516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458319-C4A6-48BC-81B4-999A675ED879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A4F16-287F-4A56-8E08-2149879B2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86307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458319-C4A6-48BC-81B4-999A675ED879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A4F16-287F-4A56-8E08-2149879B2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09216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Freeform 25"/>
          <p:cNvSpPr>
            <a:spLocks/>
          </p:cNvSpPr>
          <p:nvPr/>
        </p:nvSpPr>
        <p:spPr bwMode="gray">
          <a:xfrm>
            <a:off x="129117" y="6381751"/>
            <a:ext cx="11961283" cy="314325"/>
          </a:xfrm>
          <a:custGeom>
            <a:avLst/>
            <a:gdLst/>
            <a:ahLst/>
            <a:cxnLst>
              <a:cxn ang="0">
                <a:pos x="4" y="198"/>
              </a:cxn>
              <a:cxn ang="0">
                <a:pos x="5651" y="198"/>
              </a:cxn>
              <a:cxn ang="0">
                <a:pos x="5646" y="94"/>
              </a:cxn>
              <a:cxn ang="0">
                <a:pos x="1491" y="94"/>
              </a:cxn>
              <a:cxn ang="0">
                <a:pos x="1343" y="2"/>
              </a:cxn>
              <a:cxn ang="0">
                <a:pos x="0" y="0"/>
              </a:cxn>
              <a:cxn ang="0">
                <a:pos x="4" y="198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sz="1800"/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137585" y="6453188"/>
            <a:ext cx="11967633" cy="279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5650" y="169"/>
              </a:cxn>
              <a:cxn ang="0">
                <a:pos x="5646" y="95"/>
              </a:cxn>
              <a:cxn ang="0">
                <a:pos x="1478" y="95"/>
              </a:cxn>
              <a:cxn ang="0">
                <a:pos x="1317" y="3"/>
              </a:cxn>
              <a:cxn ang="0">
                <a:pos x="0" y="0"/>
              </a:cxn>
              <a:cxn ang="0">
                <a:pos x="0" y="176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sz="1800"/>
          </a:p>
        </p:txBody>
      </p:sp>
      <p:sp>
        <p:nvSpPr>
          <p:cNvPr id="1051" name="Freeform 27"/>
          <p:cNvSpPr>
            <a:spLocks/>
          </p:cNvSpPr>
          <p:nvPr/>
        </p:nvSpPr>
        <p:spPr bwMode="gray">
          <a:xfrm>
            <a:off x="122768" y="98425"/>
            <a:ext cx="11942233" cy="17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82" y="0"/>
              </a:cxn>
              <a:cxn ang="0">
                <a:pos x="5639" y="45"/>
              </a:cxn>
              <a:cxn ang="0">
                <a:pos x="5636" y="113"/>
              </a:cxn>
              <a:cxn ang="0">
                <a:pos x="0" y="113"/>
              </a:cxn>
              <a:cxn ang="0">
                <a:pos x="0" y="0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sz="1800"/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122767" y="307976"/>
            <a:ext cx="11940117" cy="938213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sz="1800"/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122767" y="306388"/>
            <a:ext cx="11940117" cy="836612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sz="1800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127001" y="6723063"/>
            <a:ext cx="11969751" cy="55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9194801" y="1047750"/>
            <a:ext cx="2874433" cy="5238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358" y="0"/>
              </a:cxn>
              <a:cxn ang="0">
                <a:pos x="1356" y="32"/>
              </a:cxn>
              <a:cxn ang="0">
                <a:pos x="60" y="33"/>
              </a:cxn>
              <a:cxn ang="0">
                <a:pos x="0" y="2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sz="18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09601" y="238126"/>
            <a:ext cx="10191751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24417" y="1341439"/>
            <a:ext cx="109728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064001" y="6311901"/>
            <a:ext cx="2283884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fld id="{85458319-C4A6-48BC-81B4-999A675ED879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441017" y="6323013"/>
            <a:ext cx="3081867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9457267" y="5445126"/>
            <a:ext cx="215476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35EA4F16-287F-4A56-8E08-2149879B2E23}" type="slidenum">
              <a:rPr lang="ru-RU" smtClean="0"/>
              <a:t>‹#›</a:t>
            </a:fld>
            <a:endParaRPr lang="ru-RU"/>
          </a:p>
        </p:txBody>
      </p:sp>
      <p:pic>
        <p:nvPicPr>
          <p:cNvPr id="1064" name="Picture 40" descr="j0152694"/>
          <p:cNvPicPr preferRelativeResize="0">
            <a:picLocks noChangeArrowheads="1" noChangeShapeType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0991851" y="188914"/>
            <a:ext cx="960967" cy="720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33192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458319-C4A6-48BC-81B4-999A675ED879}" type="datetimeFigureOut">
              <a:rPr lang="ru-RU" smtClean="0">
                <a:solidFill>
                  <a:prstClr val="black"/>
                </a:solidFill>
              </a:rPr>
              <a:pPr/>
              <a:t>17.03.2018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EA4F16-287F-4A56-8E08-2149879B2E2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973320"/>
            <a:ext cx="8534400" cy="1752600"/>
          </a:xfrm>
        </p:spPr>
        <p:txBody>
          <a:bodyPr/>
          <a:lstStyle/>
          <a:p>
            <a:pPr algn="r"/>
            <a:r>
              <a:rPr lang="ru-RU" sz="2800" b="1" i="1" dirty="0" smtClean="0">
                <a:solidFill>
                  <a:srgbClr val="000000"/>
                </a:solidFill>
              </a:rPr>
              <a:t>Воспитателя </a:t>
            </a:r>
            <a:r>
              <a:rPr lang="ru-RU" sz="2800" b="1" i="1" dirty="0" err="1" smtClean="0">
                <a:solidFill>
                  <a:srgbClr val="000000"/>
                </a:solidFill>
              </a:rPr>
              <a:t>ср.гр</a:t>
            </a:r>
            <a:r>
              <a:rPr lang="ru-RU" sz="2800" b="1" i="1" dirty="0" smtClean="0">
                <a:solidFill>
                  <a:srgbClr val="000000"/>
                </a:solidFill>
              </a:rPr>
              <a:t>.</a:t>
            </a:r>
          </a:p>
          <a:p>
            <a:pPr algn="r"/>
            <a:r>
              <a:rPr lang="ru-RU" sz="3600" b="1" i="1" dirty="0" smtClean="0">
                <a:solidFill>
                  <a:srgbClr val="000000"/>
                </a:solidFill>
              </a:rPr>
              <a:t> Диденко В.М</a:t>
            </a:r>
            <a:r>
              <a:rPr lang="ru-RU" sz="3600" b="1" i="1" dirty="0" smtClean="0">
                <a:solidFill>
                  <a:srgbClr val="008E40"/>
                </a:solidFill>
              </a:rPr>
              <a:t>.</a:t>
            </a:r>
            <a:endParaRPr lang="ru-RU" sz="3600" b="1" i="1" dirty="0">
              <a:solidFill>
                <a:srgbClr val="008E4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7600" y="687706"/>
            <a:ext cx="10363200" cy="368109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D34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МКДОУ «Малоарешевский детский сад».</a:t>
            </a:r>
            <a:br>
              <a:rPr lang="ru-RU" dirty="0" smtClean="0">
                <a:solidFill>
                  <a:srgbClr val="D34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D34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rgbClr val="D34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D34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«Портфолио».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970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27">
        <p14:vortex dir="r"/>
      </p:transition>
    </mc:Choice>
    <mc:Fallback xmlns="">
      <p:transition spd="slow" advTm="100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960" y="152400"/>
            <a:ext cx="7712108" cy="162777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800" y="1305561"/>
            <a:ext cx="10972800" cy="4525963"/>
          </a:xfrm>
        </p:spPr>
        <p:txBody>
          <a:bodyPr/>
          <a:lstStyle/>
          <a:p>
            <a:r>
              <a:rPr lang="ru-RU" sz="2800" b="1" dirty="0">
                <a:solidFill>
                  <a:srgbClr val="1E501A"/>
                </a:solidFill>
                <a:latin typeface="Arial Black" panose="020B0A04020102020204" pitchFamily="34" charset="0"/>
              </a:rPr>
              <a:t>Дата рождения: 14 сентября 1995 года.</a:t>
            </a:r>
          </a:p>
          <a:p>
            <a:r>
              <a:rPr lang="ru-RU" sz="2800" b="1" dirty="0">
                <a:solidFill>
                  <a:srgbClr val="1E501A"/>
                </a:solidFill>
                <a:latin typeface="Arial Black" panose="020B0A04020102020204" pitchFamily="34" charset="0"/>
              </a:rPr>
              <a:t>Место рождения: </a:t>
            </a:r>
            <a:r>
              <a:rPr lang="ru-RU" sz="2800" b="1" dirty="0" err="1">
                <a:solidFill>
                  <a:srgbClr val="1E501A"/>
                </a:solidFill>
                <a:latin typeface="Arial Black" panose="020B0A04020102020204" pitchFamily="34" charset="0"/>
              </a:rPr>
              <a:t>с.Малая</a:t>
            </a:r>
            <a:r>
              <a:rPr lang="ru-RU" sz="2800" b="1" dirty="0">
                <a:solidFill>
                  <a:srgbClr val="1E501A"/>
                </a:solidFill>
                <a:latin typeface="Arial Black" panose="020B0A04020102020204" pitchFamily="34" charset="0"/>
              </a:rPr>
              <a:t>- </a:t>
            </a:r>
            <a:r>
              <a:rPr lang="ru-RU" sz="2800" b="1" dirty="0" err="1">
                <a:solidFill>
                  <a:srgbClr val="1E501A"/>
                </a:solidFill>
                <a:latin typeface="Arial Black" panose="020B0A04020102020204" pitchFamily="34" charset="0"/>
              </a:rPr>
              <a:t>Арешевка</a:t>
            </a:r>
            <a:r>
              <a:rPr lang="ru-RU" sz="2800" b="1" dirty="0">
                <a:solidFill>
                  <a:srgbClr val="1E501A"/>
                </a:solidFill>
                <a:latin typeface="Arial Black" panose="020B0A04020102020204" pitchFamily="34" charset="0"/>
              </a:rPr>
              <a:t>.</a:t>
            </a:r>
          </a:p>
          <a:p>
            <a:r>
              <a:rPr lang="ru-RU" sz="2800" b="1" dirty="0">
                <a:solidFill>
                  <a:srgbClr val="1E501A"/>
                </a:solidFill>
                <a:latin typeface="Arial Black" panose="020B0A04020102020204" pitchFamily="34" charset="0"/>
              </a:rPr>
              <a:t>Образование: среднее специальное, специальность «Учитель начальных классов».</a:t>
            </a:r>
          </a:p>
          <a:p>
            <a:r>
              <a:rPr lang="ru-RU" sz="2800" b="1" dirty="0">
                <a:solidFill>
                  <a:srgbClr val="1E501A"/>
                </a:solidFill>
                <a:latin typeface="Arial Black" panose="020B0A04020102020204" pitchFamily="34" charset="0"/>
              </a:rPr>
              <a:t>Прошла курсы повышения квалификации но специальности «Педагогические основы деятельности воспитателя в условиях ФГОС».</a:t>
            </a:r>
          </a:p>
          <a:p>
            <a:r>
              <a:rPr lang="ru-RU" sz="2800" b="1" dirty="0" smtClean="0">
                <a:solidFill>
                  <a:srgbClr val="1E501A"/>
                </a:solidFill>
                <a:latin typeface="Arial Black" panose="020B0A04020102020204" pitchFamily="34" charset="0"/>
              </a:rPr>
              <a:t>Курсы переподготовки «Воспитатель детей дошкольного возраста»</a:t>
            </a:r>
            <a:endParaRPr lang="ru-RU" sz="2800" b="1" dirty="0">
              <a:solidFill>
                <a:srgbClr val="1E501A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9068" y="4493102"/>
            <a:ext cx="2013943" cy="236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654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920" y="619761"/>
            <a:ext cx="10972800" cy="56896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самообразования: 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«Использование развивающих игр при формировании  элементарных математических представлений у дошкольников</a:t>
            </a: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marL="0" indent="0" algn="ctr">
              <a:buNone/>
            </a:pP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 исследования </a:t>
            </a:r>
            <a:r>
              <a:rPr lang="ru-RU" sz="29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элементарные математические представления у дошкольников;</a:t>
            </a:r>
          </a:p>
          <a:p>
            <a:pPr marL="0" indent="0">
              <a:buNone/>
            </a:pPr>
            <a:r>
              <a:rPr lang="ru-RU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исследования </a:t>
            </a:r>
            <a:r>
              <a:rPr lang="ru-RU" sz="29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развивающие игры при формировании элементарных математических представлений у дошкольников;</a:t>
            </a:r>
          </a:p>
          <a:p>
            <a:pPr marL="0" indent="0">
              <a:buNone/>
            </a:pPr>
            <a:r>
              <a:rPr lang="ru-RU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ru-RU" sz="29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Создание условий для развития у детей дошкольного возраста элементарных математических представлений посредством развивающих игр.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0" indent="0">
              <a:buNone/>
            </a:pPr>
            <a:r>
              <a:rPr lang="ru-RU" sz="29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проанализировать психолого-педагогическую литературу по данной проблеме.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изучить игровые технологии  в обучении математике детей дошкольного возраста;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составить  подборку дидактических  игр, заданий  игрового содержания по развитию  математических представлений у детей дошкольного возраста;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использовать разработанный материал на занятиях  математики с детьми дошкольного   возраста.</a:t>
            </a:r>
          </a:p>
          <a:p>
            <a:pPr marL="0" indent="0" algn="ctr">
              <a:buNone/>
            </a:pPr>
            <a:endParaRPr lang="ru-RU" sz="32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3758051"/>
      </p:ext>
    </p:extLst>
  </p:cSld>
  <p:clrMapOvr>
    <a:masterClrMapping/>
  </p:clrMapOvr>
  <p:transition advTm="4259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7103" y="173039"/>
            <a:ext cx="9874885" cy="4733925"/>
          </a:xfrm>
        </p:spPr>
        <p:txBody>
          <a:bodyPr/>
          <a:lstStyle/>
          <a:p>
            <a:r>
              <a:rPr lang="ru-RU" dirty="0" smtClean="0"/>
              <a:t>По данной теме самообразования проводится различная познавательная работа. Используется различные дидактические игры, все занятия проводятся в игровой форме с использованием героев из сказок.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5"/>
          <a:stretch/>
        </p:blipFill>
        <p:spPr>
          <a:xfrm>
            <a:off x="9265920" y="3525022"/>
            <a:ext cx="2815590" cy="32869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8" y="3968765"/>
            <a:ext cx="1799590" cy="23994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782" y="910604"/>
            <a:ext cx="2195830" cy="29277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4000" y="2926080"/>
            <a:ext cx="5038915" cy="344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90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В своей работе я использую проектную деятельность. На данном этапе моей работы был выбран проект.</a:t>
            </a: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Тема проекта: </a:t>
            </a:r>
            <a:r>
              <a:rPr lang="ru-RU" dirty="0"/>
              <a:t>«Весна красна</a:t>
            </a:r>
            <a:r>
              <a:rPr lang="ru-RU" dirty="0" smtClean="0"/>
              <a:t>».</a:t>
            </a:r>
          </a:p>
          <a:p>
            <a:r>
              <a:rPr lang="ru-RU" dirty="0"/>
              <a:t>Цель проекта: </a:t>
            </a:r>
            <a:r>
              <a:rPr lang="ru-RU" sz="2800" dirty="0"/>
              <a:t>Закреплять представления о сезонных изменениях в природе</a:t>
            </a:r>
            <a:r>
              <a:rPr lang="ru-RU" sz="2800" dirty="0" smtClean="0"/>
              <a:t>.</a:t>
            </a:r>
          </a:p>
          <a:p>
            <a:r>
              <a:rPr lang="ru-RU" sz="1800" dirty="0" smtClean="0"/>
              <a:t>Данный проект включает не только разнообразную познавательную работу с детьми, но так же работу с родителями.</a:t>
            </a:r>
          </a:p>
          <a:p>
            <a:r>
              <a:rPr lang="ru-RU" sz="1800" dirty="0" smtClean="0"/>
              <a:t>Работа с детьми включает в себя наблюдения, беседы, творческие работы.</a:t>
            </a:r>
          </a:p>
          <a:p>
            <a:r>
              <a:rPr lang="ru-RU" sz="1800" dirty="0" smtClean="0"/>
              <a:t>Работа с родителями проводится в форме бесед, консультаций, организации совместного творчества детей и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104428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9681">
        <p14:ripple/>
      </p:transition>
    </mc:Choice>
    <mc:Fallback xmlns="">
      <p:transition spd="slow" advTm="196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2465B"/>
                </a:solidFill>
              </a:rPr>
              <a:t>Мир моих увлечений.</a:t>
            </a:r>
            <a:endParaRPr lang="ru-RU" dirty="0">
              <a:solidFill>
                <a:srgbClr val="C2465B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143000"/>
            <a:ext cx="3190240" cy="5186679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самого детства я очень любила рисовать и это умение всегда меня выручает. Оно помогает в работе воспитателя. При подготовке утренников, праздников. С помощью рисунков сказочных героев я украшаю группу.</a:t>
            </a:r>
            <a:endParaRPr lang="ru-RU" sz="2000" b="1" dirty="0">
              <a:solidFill>
                <a:srgbClr val="008E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9" b="20148"/>
          <a:stretch/>
        </p:blipFill>
        <p:spPr>
          <a:xfrm>
            <a:off x="3892868" y="1265238"/>
            <a:ext cx="2602140" cy="27276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t="8889" b="7111"/>
          <a:stretch/>
        </p:blipFill>
        <p:spPr>
          <a:xfrm>
            <a:off x="3113906" y="4229258"/>
            <a:ext cx="1915294" cy="2527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4" t="6644" r="12525" b="2693"/>
          <a:stretch/>
        </p:blipFill>
        <p:spPr>
          <a:xfrm>
            <a:off x="8387080" y="1008698"/>
            <a:ext cx="3550920" cy="27276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" t="11693" r="-1934" b="12985"/>
          <a:stretch/>
        </p:blipFill>
        <p:spPr>
          <a:xfrm>
            <a:off x="10061169" y="4127658"/>
            <a:ext cx="1963104" cy="2628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1" t="18667" r="12338" b="34963"/>
          <a:stretch/>
        </p:blipFill>
        <p:spPr>
          <a:xfrm>
            <a:off x="6495008" y="4127658"/>
            <a:ext cx="2201766" cy="2418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0289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430">
        <p15:prstTrans prst="fracture"/>
      </p:transition>
    </mc:Choice>
    <mc:Fallback xmlns="">
      <p:transition spd="slow" advTm="304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765" y="2321561"/>
            <a:ext cx="3576320" cy="44700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же я увлекаюсь вязаньем, вышивкой </a:t>
            </a:r>
            <a:r>
              <a:rPr lang="ru-RU" b="1" dirty="0" err="1" smtClean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изонитью</a:t>
            </a:r>
            <a:r>
              <a:rPr lang="ru-RU" b="1" dirty="0" smtClean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изготовлением из ненужных открыток шкатулок.</a:t>
            </a:r>
            <a:endParaRPr lang="ru-RU" b="1" dirty="0">
              <a:solidFill>
                <a:srgbClr val="008E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2618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dirty="0" smtClean="0">
                <a:solidFill>
                  <a:srgbClr val="FF66FF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                     </a:t>
            </a:r>
            <a:r>
              <a:rPr lang="ru-RU" altLang="ru-RU" sz="23500" dirty="0" smtClean="0">
                <a:solidFill>
                  <a:prstClr val="black"/>
                </a:solidFill>
              </a:rPr>
              <a:t/>
            </a:r>
            <a:br>
              <a:rPr lang="ru-RU" altLang="ru-RU" sz="23500" dirty="0" smtClean="0">
                <a:solidFill>
                  <a:prstClr val="black"/>
                </a:solidFill>
              </a:rPr>
            </a:br>
            <a:r>
              <a:rPr lang="ru-RU" altLang="ru-RU" sz="900" dirty="0" smtClean="0">
                <a:solidFill>
                  <a:srgbClr val="000000"/>
                </a:solidFill>
                <a:cs typeface="Arial" panose="020B0604020202020204" pitchFamily="34" charset="0"/>
              </a:rPr>
              <a:t>   </a:t>
            </a:r>
            <a:r>
              <a:rPr lang="ru-RU" altLang="ru-RU" sz="900" dirty="0" smtClean="0">
                <a:solidFill>
                  <a:prstClr val="black"/>
                </a:solidFill>
              </a:rPr>
              <a:t/>
            </a:r>
            <a:br>
              <a:rPr lang="ru-RU" altLang="ru-RU" sz="900" dirty="0" smtClean="0">
                <a:solidFill>
                  <a:prstClr val="black"/>
                </a:solidFill>
              </a:rPr>
            </a:br>
            <a:r>
              <a:rPr lang="ru-RU" altLang="ru-RU" sz="900" dirty="0" smtClean="0">
                <a:solidFill>
                  <a:srgbClr val="000000"/>
                </a:solidFill>
                <a:cs typeface="Arial" panose="020B0604020202020204" pitchFamily="34" charset="0"/>
              </a:rPr>
              <a:t>                                </a:t>
            </a:r>
            <a:r>
              <a:rPr lang="ru-RU" altLang="ru-RU" sz="900" dirty="0" smtClean="0">
                <a:solidFill>
                  <a:prstClr val="black"/>
                </a:solidFill>
              </a:rPr>
              <a:t> </a:t>
            </a:r>
            <a:endParaRPr lang="ru-RU" altLang="ru-RU" dirty="0" smtClean="0">
              <a:solidFill>
                <a:srgbClr val="FF66FF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sp>
        <p:nvSpPr>
          <p:cNvPr id="5" name="AutoShape 2" descr="http://s59.radikal.ru/i163/1004/ee/a63d315646a1.gif"/>
          <p:cNvSpPr>
            <a:spLocks noChangeAspect="1" noChangeArrowheads="1"/>
          </p:cNvSpPr>
          <p:nvPr/>
        </p:nvSpPr>
        <p:spPr bwMode="auto">
          <a:xfrm>
            <a:off x="1108075" y="-1023938"/>
            <a:ext cx="3743325" cy="374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8" t="26704" r="-363" b="18579"/>
          <a:stretch/>
        </p:blipFill>
        <p:spPr>
          <a:xfrm rot="5400000">
            <a:off x="4242179" y="4696526"/>
            <a:ext cx="2298351" cy="1470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 t="25524" r="9407" b="10199"/>
          <a:stretch/>
        </p:blipFill>
        <p:spPr>
          <a:xfrm rot="5400000">
            <a:off x="10109198" y="636586"/>
            <a:ext cx="2499363" cy="1666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19640" y="5075894"/>
            <a:ext cx="2316480" cy="1737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 r="26445" b="31259"/>
          <a:stretch/>
        </p:blipFill>
        <p:spPr>
          <a:xfrm>
            <a:off x="3891774" y="137161"/>
            <a:ext cx="2838778" cy="218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768" y="1096033"/>
            <a:ext cx="2748728" cy="39798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6" y="4932365"/>
            <a:ext cx="3377207" cy="1859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8168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8572">
        <p15:prstTrans prst="prestige"/>
      </p:transition>
    </mc:Choice>
    <mc:Fallback xmlns="">
      <p:transition spd="slow" advTm="285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3333CC"/>
                </a:solidFill>
              </a:rPr>
              <a:t>Участвую в крупнейшем интернет проекте «</a:t>
            </a:r>
            <a:r>
              <a:rPr lang="ru-RU" sz="3200" b="1" dirty="0" err="1" smtClean="0">
                <a:solidFill>
                  <a:srgbClr val="3333CC"/>
                </a:solidFill>
              </a:rPr>
              <a:t>Инфоурок</a:t>
            </a:r>
            <a:r>
              <a:rPr lang="ru-RU" sz="3200" b="1" dirty="0" smtClean="0">
                <a:solidFill>
                  <a:srgbClr val="3333CC"/>
                </a:solidFill>
              </a:rPr>
              <a:t>», изучаю опят работы других педагогов и делюсь своим опытом.</a:t>
            </a:r>
            <a:endParaRPr lang="ru-RU" sz="3200" b="1" dirty="0">
              <a:solidFill>
                <a:srgbClr val="3333CC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2" y="2469921"/>
            <a:ext cx="2738118" cy="38749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749" y="2352040"/>
            <a:ext cx="2821180" cy="39928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669" y="2469921"/>
            <a:ext cx="2676971" cy="378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91152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6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159">
        <p15:prstTrans prst="curtains"/>
      </p:transition>
    </mc:Choice>
    <mc:Fallback xmlns="">
      <p:transition spd="slow" advTm="31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6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3">
  <a:themeElements>
    <a:clrScheme name="Другая 5">
      <a:dk1>
        <a:srgbClr val="808080"/>
      </a:dk1>
      <a:lt1>
        <a:srgbClr val="DDE89A"/>
      </a:lt1>
      <a:dk2>
        <a:srgbClr val="329A2A"/>
      </a:dk2>
      <a:lt2>
        <a:srgbClr val="25731F"/>
      </a:lt2>
      <a:accent1>
        <a:srgbClr val="80CB35"/>
      </a:accent1>
      <a:accent2>
        <a:srgbClr val="518CD3"/>
      </a:accent2>
      <a:accent3>
        <a:srgbClr val="ADCAAC"/>
      </a:accent3>
      <a:accent4>
        <a:srgbClr val="1B5617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74TGp_natural_light_ani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_ani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_ani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653</TotalTime>
  <Words>347</Words>
  <Application>Microsoft Office PowerPoint</Application>
  <PresentationFormat>Широкоэкранный</PresentationFormat>
  <Paragraphs>30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Garamond</vt:lpstr>
      <vt:lpstr>Monotype Corsiva</vt:lpstr>
      <vt:lpstr>Times New Roman</vt:lpstr>
      <vt:lpstr>Тема3</vt:lpstr>
      <vt:lpstr>Натуральные материалы</vt:lpstr>
      <vt:lpstr>МКДОУ «Малоарешевский детский сад».  «Портфолио». </vt:lpstr>
      <vt:lpstr>Презентация PowerPoint</vt:lpstr>
      <vt:lpstr>Презентация PowerPoint</vt:lpstr>
      <vt:lpstr>Презентация PowerPoint</vt:lpstr>
      <vt:lpstr>В своей работе я использую проектную деятельность. На данном этапе моей работы был выбран проект.</vt:lpstr>
      <vt:lpstr>Мир моих увлечений.</vt:lpstr>
      <vt:lpstr>Презентация PowerPoint</vt:lpstr>
      <vt:lpstr>Участвую в крупнейшем интернет проекте «Инфоурок», изучаю опят работы других педагогов и делюсь своим опытом.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</dc:creator>
  <cp:lastModifiedBy>Вера</cp:lastModifiedBy>
  <cp:revision>53</cp:revision>
  <dcterms:created xsi:type="dcterms:W3CDTF">2017-01-25T19:41:01Z</dcterms:created>
  <dcterms:modified xsi:type="dcterms:W3CDTF">2018-03-17T17:04:22Z</dcterms:modified>
</cp:coreProperties>
</file>